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975335-D1CF-4088-A7A7-A76FC3879C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7CA9141-59A8-4424-8653-DCAF9E7016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01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61E04D9-32B2-4D7F-9A80-5C39450582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1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6211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6211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C20D4C8-F3BD-4EA3-80B2-FE4677BA4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25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0"/>
            <a:ext cx="11205028" cy="113211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4151" y="1038226"/>
            <a:ext cx="5791200" cy="5173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551" y="1038226"/>
            <a:ext cx="5793316" cy="5173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270628B-335E-4D36-9B62-AD27549E07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218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5" y="-1"/>
            <a:ext cx="11146971" cy="113211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4151" y="1038226"/>
            <a:ext cx="5791200" cy="5173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78551" y="1038225"/>
            <a:ext cx="5793316" cy="2509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78551" y="3700464"/>
            <a:ext cx="5793316" cy="2511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4DA6019-69C5-4C94-BC95-CB1C22154E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02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-1"/>
            <a:ext cx="11190515" cy="111034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8000" y="1121229"/>
            <a:ext cx="11190515" cy="515982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DF729D0-D4C3-4657-8A85-F5BE4350AB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96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-1"/>
            <a:ext cx="11176000" cy="11212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4151" y="1038226"/>
            <a:ext cx="5791200" cy="5173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78551" y="1038225"/>
            <a:ext cx="5793316" cy="2509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78551" y="3700464"/>
            <a:ext cx="5793316" cy="2511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D61C7F7C-4196-46CF-964E-1304922DEB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867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2515" y="-1"/>
            <a:ext cx="11146971" cy="113211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151" y="1038225"/>
            <a:ext cx="5791200" cy="2509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78551" y="1038225"/>
            <a:ext cx="5793316" cy="2509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84151" y="3700464"/>
            <a:ext cx="5791200" cy="2511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551" y="3700464"/>
            <a:ext cx="5793316" cy="2511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D2BD029B-87F1-443A-9F3A-814819D0AB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7" y="-1"/>
            <a:ext cx="11219544" cy="11212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4151" y="1038226"/>
            <a:ext cx="5791200" cy="51736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78551" y="1038226"/>
            <a:ext cx="5793316" cy="51736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84779CCB-DC55-4693-9A94-19E43909D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07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-1"/>
            <a:ext cx="11205028" cy="11212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4151" y="1038226"/>
            <a:ext cx="11787716" cy="51736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6B97FC3-B212-473C-81E7-B6B4545211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95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524934" y="1143001"/>
            <a:ext cx="11173788" cy="5714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>
              <a:defRPr/>
            </a:pPr>
            <a:endParaRPr lang="en-US" sz="3600" dirty="0">
              <a:solidFill>
                <a:srgbClr val="EAEAEA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n-US" sz="3600" dirty="0">
              <a:solidFill>
                <a:srgbClr val="EAEAEA"/>
              </a:solidFill>
              <a:latin typeface="Palatino Linotype" pitchFamily="18" charset="0"/>
            </a:endParaRPr>
          </a:p>
          <a:p>
            <a:pPr algn="ctr">
              <a:defRPr/>
            </a:pPr>
            <a:endParaRPr lang="en-US" sz="3600" dirty="0">
              <a:solidFill>
                <a:srgbClr val="EAEAEA"/>
              </a:solidFill>
              <a:latin typeface="Palatino Linotype" pitchFamily="18" charset="0"/>
            </a:endParaRPr>
          </a:p>
        </p:txBody>
      </p:sp>
      <p:pic>
        <p:nvPicPr>
          <p:cNvPr id="7" name="Picture 6" descr="QHP_logo.png"/>
          <p:cNvPicPr>
            <a:picLocks noChangeAspect="1"/>
          </p:cNvPicPr>
          <p:nvPr userDrawn="1"/>
        </p:nvPicPr>
        <p:blipFill>
          <a:blip r:embed="rId2" cstate="print"/>
          <a:srcRect l="11020" t="25034" r="14082" b="30612"/>
          <a:stretch>
            <a:fillRect/>
          </a:stretch>
        </p:blipFill>
        <p:spPr>
          <a:xfrm>
            <a:off x="9983033" y="6280965"/>
            <a:ext cx="1501600" cy="50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0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0D7A103-D5EC-4728-80AF-85E04296FD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005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7CA9141-59A8-4424-8653-DCAF9E7016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1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684E7E18-1956-4CF0-8E4A-EE20D98F31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2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157" y="1267326"/>
            <a:ext cx="5280193" cy="494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552" y="1267326"/>
            <a:ext cx="5275512" cy="494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0A39604A-DB4F-475C-A1F5-29FACAD0B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8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1C1471A-6C16-45CB-8913-EE3FC5323F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1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FFF075D4-C576-4042-8F5E-5F2EEE1F12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3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301D1116-42D9-4C56-8A2C-8187AA007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519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4C713771-0D85-4F41-B820-4A38765D81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2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49AC91B-78AD-4BFF-B849-3451A3EE65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2515" y="1132114"/>
            <a:ext cx="11449352" cy="507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7027" y="0"/>
            <a:ext cx="1165497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3499" y="6545717"/>
            <a:ext cx="85513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  <a:latin typeface="Palatino Linotype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67CA9141-59A8-4424-8653-DCAF9E7016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1422401" y="6550025"/>
            <a:ext cx="85561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eaLnBrk="0" hangingPunct="0">
              <a:defRPr/>
            </a:pPr>
            <a:r>
              <a:rPr lang="en-US" sz="800" dirty="0">
                <a:solidFill>
                  <a:srgbClr val="000000"/>
                </a:solidFill>
                <a:latin typeface="Palatino Linotype" pitchFamily="18" charset="0"/>
              </a:rPr>
              <a:t>Quality</a:t>
            </a:r>
            <a:r>
              <a:rPr lang="en-US" sz="800" baseline="0" dirty="0">
                <a:solidFill>
                  <a:srgbClr val="000000"/>
                </a:solidFill>
                <a:latin typeface="Palatino Linotype" pitchFamily="18" charset="0"/>
              </a:rPr>
              <a:t> Health Partners Board Meeting</a:t>
            </a:r>
            <a:r>
              <a:rPr lang="en-US" sz="800" dirty="0">
                <a:solidFill>
                  <a:srgbClr val="000000"/>
                </a:solidFill>
                <a:latin typeface="Palatino Linotype" pitchFamily="18" charset="0"/>
              </a:rPr>
              <a:t> • January 9, 2023 • </a:t>
            </a:r>
            <a:r>
              <a:rPr lang="en-US" sz="800" b="1" dirty="0">
                <a:solidFill>
                  <a:srgbClr val="FF0000"/>
                </a:solidFill>
                <a:latin typeface="Palatino Linotype" pitchFamily="18" charset="0"/>
              </a:rPr>
              <a:t>Confidential: Do Not Distribute</a:t>
            </a:r>
            <a:endParaRPr lang="en-US" sz="800" b="1" baseline="30000" dirty="0">
              <a:solidFill>
                <a:srgbClr val="000000"/>
              </a:solidFill>
              <a:latin typeface="Palatino Linotype" pitchFamily="18" charset="0"/>
            </a:endParaRPr>
          </a:p>
        </p:txBody>
      </p:sp>
      <p:pic>
        <p:nvPicPr>
          <p:cNvPr id="7" name="Picture 6" descr="QHP_logo.png"/>
          <p:cNvPicPr>
            <a:picLocks noChangeAspect="1"/>
          </p:cNvPicPr>
          <p:nvPr userDrawn="1"/>
        </p:nvPicPr>
        <p:blipFill>
          <a:blip r:embed="rId23" cstate="print"/>
          <a:srcRect l="11020" t="25034" r="14082" b="30612"/>
          <a:stretch>
            <a:fillRect/>
          </a:stretch>
        </p:blipFill>
        <p:spPr>
          <a:xfrm>
            <a:off x="10120296" y="6326688"/>
            <a:ext cx="1364337" cy="45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8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marL="466725" indent="-466725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ＭＳ Ｐゴシック" pitchFamily="-105" charset="-128"/>
          <a:cs typeface="+mj-cs"/>
        </a:defRPr>
      </a:lvl1pPr>
      <a:lvl2pPr marL="466725" indent="-466725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  <a:ea typeface="ＭＳ Ｐゴシック" pitchFamily="-105" charset="-128"/>
        </a:defRPr>
      </a:lvl2pPr>
      <a:lvl3pPr marL="466725" indent="-466725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  <a:ea typeface="ＭＳ Ｐゴシック" pitchFamily="-105" charset="-128"/>
        </a:defRPr>
      </a:lvl3pPr>
      <a:lvl4pPr marL="466725" indent="-466725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  <a:ea typeface="ＭＳ Ｐゴシック" pitchFamily="-105" charset="-128"/>
        </a:defRPr>
      </a:lvl4pPr>
      <a:lvl5pPr marL="466725" indent="-466725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  <a:ea typeface="ＭＳ Ｐゴシック" pitchFamily="-105" charset="-128"/>
        </a:defRPr>
      </a:lvl5pPr>
      <a:lvl6pPr marL="923925" algn="l" rtl="0" fontAlgn="base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</a:defRPr>
      </a:lvl6pPr>
      <a:lvl7pPr marL="1381125" algn="l" rtl="0" fontAlgn="base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</a:defRPr>
      </a:lvl7pPr>
      <a:lvl8pPr marL="1838325" algn="l" rtl="0" fontAlgn="base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</a:defRPr>
      </a:lvl8pPr>
      <a:lvl9pPr marL="2295525" algn="l" rtl="0" fontAlgn="base">
        <a:spcBef>
          <a:spcPct val="0"/>
        </a:spcBef>
        <a:spcAft>
          <a:spcPct val="0"/>
        </a:spcAft>
        <a:defRPr sz="2400">
          <a:solidFill>
            <a:srgbClr val="EAEAEA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har char="•"/>
        <a:defRPr sz="2000" b="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1pPr>
      <a:lvl2pPr marL="569913" indent="-225425" algn="l" rtl="0" eaLnBrk="0" fontAlgn="base" hangingPunct="0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>
          <a:solidFill>
            <a:schemeClr val="tx1"/>
          </a:solidFill>
          <a:latin typeface="+mn-lt"/>
          <a:ea typeface="ＭＳ Ｐゴシック" pitchFamily="-105" charset="-128"/>
        </a:defRPr>
      </a:lvl2pPr>
      <a:lvl3pPr marL="801688" indent="-231775" algn="l" rtl="0" eaLnBrk="0" fontAlgn="base" hangingPunct="0"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  <a:ea typeface="ＭＳ Ｐゴシック" pitchFamily="-105" charset="-128"/>
        </a:defRPr>
      </a:lvl3pPr>
      <a:lvl4pPr marL="969963" indent="-168275" algn="l" rtl="0" eaLnBrk="0" fontAlgn="base" hangingPunct="0">
        <a:spcBef>
          <a:spcPct val="20000"/>
        </a:spcBef>
        <a:spcAft>
          <a:spcPct val="0"/>
        </a:spcAft>
        <a:buFont typeface="Palatino Linotype" pitchFamily="18" charset="0"/>
        <a:buChar char="–"/>
        <a:tabLst>
          <a:tab pos="914400" algn="l"/>
        </a:tabLst>
        <a:defRPr sz="1400">
          <a:solidFill>
            <a:schemeClr val="tx1"/>
          </a:solidFill>
          <a:latin typeface="+mn-lt"/>
          <a:ea typeface="ＭＳ Ｐゴシック" pitchFamily="-105" charset="-128"/>
        </a:defRPr>
      </a:lvl4pPr>
      <a:lvl5pPr marL="1250950" indent="-287338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5" charset="-128"/>
        </a:defRPr>
      </a:lvl5pPr>
      <a:lvl6pPr marL="1708150" indent="-287338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165350" indent="-287338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622550" indent="-287338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079750" indent="-287338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EDD53-B1EB-48A9-9859-7840CA94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771" y="73888"/>
            <a:ext cx="8741229" cy="939800"/>
          </a:xfrm>
        </p:spPr>
        <p:txBody>
          <a:bodyPr/>
          <a:lstStyle/>
          <a:p>
            <a:pPr marL="0" indent="0"/>
            <a:r>
              <a:rPr lang="en-US" sz="3600" dirty="0"/>
              <a:t>QHP – BMI Measure</a:t>
            </a:r>
            <a:endParaRPr lang="en-US" sz="3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2E605-B58F-4F2D-AE95-A9092CFD9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770" y="1159498"/>
            <a:ext cx="8273148" cy="5231876"/>
          </a:xfrm>
        </p:spPr>
        <p:txBody>
          <a:bodyPr/>
          <a:lstStyle/>
          <a:p>
            <a:pPr lvl="1"/>
            <a:r>
              <a:rPr lang="en-US" sz="3200" dirty="0"/>
              <a:t>Adult BMI is a new Bonus measure for 2022</a:t>
            </a:r>
          </a:p>
          <a:p>
            <a:pPr lvl="2"/>
            <a:r>
              <a:rPr lang="en-US" sz="3200" dirty="0"/>
              <a:t>Height and weight extracts sent from fields within the EMR count towards this measure</a:t>
            </a:r>
          </a:p>
          <a:p>
            <a:pPr lvl="2"/>
            <a:r>
              <a:rPr lang="en-US" sz="3200" dirty="0"/>
              <a:t>Height must be sent at minimum every 24 months – it does expire when 24 months old</a:t>
            </a:r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A85DE-FB7E-4AFD-99ED-A955C39387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ea typeface="ＭＳ Ｐゴシック" pitchFamily="-105" charset="-128"/>
              </a:rPr>
              <a:t>Page </a:t>
            </a:r>
            <a:fld id="{B0D7A103-D5EC-4728-80AF-85E04296FDB0}" type="slidenum">
              <a:rPr lang="en-US">
                <a:ea typeface="ＭＳ Ｐゴシック" pitchFamily="-105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696747"/>
      </p:ext>
    </p:extLst>
  </p:cSld>
  <p:clrMapOvr>
    <a:masterClrMapping/>
  </p:clrMapOvr>
</p:sld>
</file>

<file path=ppt/theme/theme1.xml><?xml version="1.0" encoding="utf-8"?>
<a:theme xmlns:a="http://schemas.openxmlformats.org/drawingml/2006/main" name="1_NCI Deliverab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CI Deliverabl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Palatino Linotyp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Palatino Linotype" pitchFamily="18" charset="0"/>
          </a:defRPr>
        </a:defPPr>
      </a:lstStyle>
    </a:lnDef>
  </a:objectDefaults>
  <a:extraClrSchemeLst>
    <a:extraClrScheme>
      <a:clrScheme name="NCI Deliverable 1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B887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8C3AF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Deliverable 2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AB62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2B7AF"/>
        </a:accent5>
        <a:accent6>
          <a:srgbClr val="384210"/>
        </a:accent6>
        <a:hlink>
          <a:srgbClr val="093678"/>
        </a:hlink>
        <a:folHlink>
          <a:srgbClr val="8F2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Deliverable 3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576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C2B4BD"/>
        </a:accent5>
        <a:accent6>
          <a:srgbClr val="384210"/>
        </a:accent6>
        <a:hlink>
          <a:srgbClr val="A15F00"/>
        </a:hlink>
        <a:folHlink>
          <a:srgbClr val="5C1C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Deliverable 4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46689A"/>
        </a:accent1>
        <a:accent2>
          <a:srgbClr val="5C2801"/>
        </a:accent2>
        <a:accent3>
          <a:srgbClr val="FFFFFF"/>
        </a:accent3>
        <a:accent4>
          <a:srgbClr val="000000"/>
        </a:accent4>
        <a:accent5>
          <a:srgbClr val="B0B9CA"/>
        </a:accent5>
        <a:accent6>
          <a:srgbClr val="532301"/>
        </a:accent6>
        <a:hlink>
          <a:srgbClr val="17524E"/>
        </a:hlink>
        <a:folHlink>
          <a:srgbClr val="093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Deliverable 5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517D7A"/>
        </a:accent1>
        <a:accent2>
          <a:srgbClr val="A15F00"/>
        </a:accent2>
        <a:accent3>
          <a:srgbClr val="FFFFFF"/>
        </a:accent3>
        <a:accent4>
          <a:srgbClr val="000000"/>
        </a:accent4>
        <a:accent5>
          <a:srgbClr val="B3BFBE"/>
        </a:accent5>
        <a:accent6>
          <a:srgbClr val="915500"/>
        </a:accent6>
        <a:hlink>
          <a:srgbClr val="5C1C49"/>
        </a:hlink>
        <a:folHlink>
          <a:srgbClr val="1752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Deliverable 6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6F774E"/>
        </a:accent1>
        <a:accent2>
          <a:srgbClr val="093678"/>
        </a:accent2>
        <a:accent3>
          <a:srgbClr val="FFFFFF"/>
        </a:accent3>
        <a:accent4>
          <a:srgbClr val="000000"/>
        </a:accent4>
        <a:accent5>
          <a:srgbClr val="BBBDB2"/>
        </a:accent5>
        <a:accent6>
          <a:srgbClr val="07306C"/>
        </a:accent6>
        <a:hlink>
          <a:srgbClr val="8F2E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Deliverable 7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E40"/>
        </a:accent1>
        <a:accent2>
          <a:srgbClr val="17524E"/>
        </a:accent2>
        <a:accent3>
          <a:srgbClr val="FFFFFF"/>
        </a:accent3>
        <a:accent4>
          <a:srgbClr val="000000"/>
        </a:accent4>
        <a:accent5>
          <a:srgbClr val="C2B6AF"/>
        </a:accent5>
        <a:accent6>
          <a:srgbClr val="144946"/>
        </a:accent6>
        <a:hlink>
          <a:srgbClr val="8F2E00"/>
        </a:hlink>
        <a:folHlink>
          <a:srgbClr val="5C28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Palatino Linotype</vt:lpstr>
      <vt:lpstr>Wingdings</vt:lpstr>
      <vt:lpstr>1_NCI Deliverable</vt:lpstr>
      <vt:lpstr>QHP – BMI Measure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QHP – BMI Measure</dc:title>
  <dc:creator>Lindsay Tolcou</dc:creator>
  <cp:lastModifiedBy>Lindsay Tolcou</cp:lastModifiedBy>
  <cp:revision>1</cp:revision>
  <dcterms:created xsi:type="dcterms:W3CDTF">2023-01-13T17:24:22Z</dcterms:created>
  <dcterms:modified xsi:type="dcterms:W3CDTF">2023-01-13T17:28:06Z</dcterms:modified>
</cp:coreProperties>
</file>